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7" r:id="rId2"/>
    <p:sldId id="258" r:id="rId3"/>
    <p:sldId id="263" r:id="rId4"/>
    <p:sldId id="261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3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CC8D"/>
    <a:srgbClr val="51894D"/>
    <a:srgbClr val="A77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70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DFF1F-9B2B-497C-A1D6-4E9CB4CD7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491444-26F4-40B5-8B26-7285767EC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DCDFE-935C-4868-A66D-E6A7E722C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E0038-2352-4185-93AD-734CE6B5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C4B442-4F9B-4DB9-A8E6-E7A22C81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815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11EA8-8262-4395-A4B6-DB12E92A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CD57A-9231-4C2A-964D-312E4B500A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CF3B6-0D32-4F93-94E2-4EB8B29ED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5FFFD7-E11A-4BC9-81D9-964DCA1B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A039F7-7AE1-4D7F-ABF5-FB8FA77F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809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0BD378-E85D-44A4-859C-2790E753A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B3AF84-9C9E-40EC-8BB5-C7AE27596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F3C9DD-2F58-4252-9F26-89E8E014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DAAFE5-CA9D-4845-95A7-3ED88B1F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644E5-E882-4207-9C4B-99E3B2C3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102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550FB8-3009-438A-916E-73DD0D0C4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4C04F9-4723-431D-8C47-00EE856D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0B0B5-5558-40CE-9F29-B21EBDC1A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A4624-82B1-4812-A572-7CF001E58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523F5-A5E7-4539-BB3C-0A3B4417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484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AC72A-A3D3-4D97-BF7A-09A2360B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CE3A13-72AE-4E1F-9C60-1CEA9B92E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1B5D67-979A-4798-9A8B-E9A72B84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90C30B-F772-4704-9121-99B17BE3C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E06AC-DEFE-426A-B651-AF973699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770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60FFF-5A5C-426C-BB85-8A834396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04337-728B-4B58-9386-FE4041417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FDF2E8-9F07-41F2-89A9-D8B51D354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829B8F-E5DC-4988-BCF1-098EB1A0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4C0EE8-AFB9-433C-BB2A-F1CE5459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84081C-4876-4CF7-BA14-675A34C9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331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550F5-235C-4376-8F83-B6E8C7FF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F44790-D8FF-4737-ACC5-56205BECB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00D62D-8223-4F31-88CA-D4E651FA9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CE416D-1AF6-443B-9F89-FAB51B6AD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E2F5E9-33B2-4EAE-8A8C-7DC1333838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6CE308-D077-48EB-9E78-08326749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4EDA89-55DE-4D62-8EC0-19B96129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AB8B19-2A1E-4B1D-8D50-817DB758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215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18E70-B189-4AA0-826D-5D4C46AB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EA3EE8-8E26-4449-8B89-A096D491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66B173-2186-4A43-B365-B4448CDDE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6F13D3-6BE5-41D7-BE0A-C4FFABD7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2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9500F8-02C7-4671-8C8F-68763A182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39CCF9-A937-47B9-AD8B-0ABEEE69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D66FEE-F8E9-4EC4-AA9A-3A4C01B0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119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1DCB1-B82F-4FE6-8956-E6F0B2BF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ABD7D1-F04C-4578-A36E-591042E24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63A671-8017-4EAB-8E0F-DEE577C85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BADC4A-98B8-417B-A7D5-F074D373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501435-6E78-487B-8307-4AFD371EA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268524-C2F8-42C6-BD9D-AAAFDF2F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320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9D983-0788-4DBC-9ABA-61402F3E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AF16F6-5A46-4682-9DCE-BA0CC70E5C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EFABC3-840F-4116-8D8D-7E6114EE4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FF57A1-C475-4E8F-ADDE-432F952BA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3534E3-177F-47C5-BF5F-D9135AACF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975B2E-ED65-477E-8C3C-857CC631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547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296FE86-ADAB-4EE9-BA8C-F1A0EF11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523F46-596A-4A97-A0A6-0E14DCEB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42EBC4-43DF-443B-ACC0-E4E91316F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7C3A7-D6F6-4D38-A7C3-B72967BB81A6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2D5BD-6BDA-4DC0-BE6F-0DFCC0504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8AFD1-A431-4BBF-89CD-110236913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3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itoday.com/2022-%EC%BB%AC%EB%9F%AC-%ED%8A%B8%EB%A0%8C%EB%93%9C%EB%8A%94/" TargetMode="External"/><Relationship Id="rId3" Type="http://schemas.openxmlformats.org/officeDocument/2006/relationships/hyperlink" Target="https://superbee.co.kr/2022-%EC%9B%B9-%EB%94%94%EC%9E%90%EC%9D%B8-%ED%8A%B8%EB%A0%8C%EB%93%9C-10%EA%B0%80%EC%A7%80/" TargetMode="External"/><Relationship Id="rId7" Type="http://schemas.openxmlformats.org/officeDocument/2006/relationships/hyperlink" Target="http://economychosun.com/client/news/view.php?boardName=C19&amp;t_num=6592" TargetMode="External"/><Relationship Id="rId2" Type="http://schemas.openxmlformats.org/officeDocument/2006/relationships/hyperlink" Target="https://ko.wix.com/blog/post/modern-website-desig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urfit.io/tag/%ED%8F%B0%ED%8A%B8" TargetMode="External"/><Relationship Id="rId5" Type="http://schemas.openxmlformats.org/officeDocument/2006/relationships/hyperlink" Target="https://elwkdls.tistory.com/14" TargetMode="External"/><Relationship Id="rId10" Type="http://schemas.openxmlformats.org/officeDocument/2006/relationships/hyperlink" Target="https://www.icjg.go.kr/tour/index" TargetMode="External"/><Relationship Id="rId4" Type="http://schemas.openxmlformats.org/officeDocument/2006/relationships/hyperlink" Target="https://medium.com/@about.jiyoon/%EC%9D%BC%EB%9F%AC%EC%8A%A4%ED%8A%B8%EB%A0%88%EC%9D%B4%EC%85%98%EC%9D%84-%ED%99%9C%EC%9A%A9%ED%95%9C-%EB%9E%9C%EB%94%A9-%ED%8E%98%EC%9D%B4%EC%A7%80-%EB%94%94%EC%9E%90%EC%9D%B8-%EC%82%AC%EB%A1%80-1c33cc38c01" TargetMode="External"/><Relationship Id="rId9" Type="http://schemas.openxmlformats.org/officeDocument/2006/relationships/hyperlink" Target="https://parks.seoul.go.k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CC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A90A8-7E7B-47E5-8FCE-0E8220A4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5" y="1917826"/>
            <a:ext cx="10515600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트렌드 조사 및 트렌드 적용 보고서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DE581-B1B5-409C-84C9-BEB2CD816388}"/>
              </a:ext>
            </a:extLst>
          </p:cNvPr>
          <p:cNvSpPr txBox="1"/>
          <p:nvPr/>
        </p:nvSpPr>
        <p:spPr>
          <a:xfrm>
            <a:off x="9822482" y="5649301"/>
            <a:ext cx="336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구본용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4055E-B0DD-BD07-320B-498396117EF7}"/>
              </a:ext>
            </a:extLst>
          </p:cNvPr>
          <p:cNvSpPr txBox="1"/>
          <p:nvPr/>
        </p:nvSpPr>
        <p:spPr>
          <a:xfrm>
            <a:off x="5315797" y="3280606"/>
            <a:ext cx="303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국립공원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695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CC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A90A8-7E7B-47E5-8FCE-0E8220A4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196" y="2455502"/>
            <a:ext cx="10515600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4055E-B0DD-BD07-320B-498396117EF7}"/>
              </a:ext>
            </a:extLst>
          </p:cNvPr>
          <p:cNvSpPr txBox="1"/>
          <p:nvPr/>
        </p:nvSpPr>
        <p:spPr>
          <a:xfrm>
            <a:off x="239944" y="257488"/>
            <a:ext cx="303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국립공원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6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FEC5A5-0577-4B91-A5E5-915542F49D87}"/>
              </a:ext>
            </a:extLst>
          </p:cNvPr>
          <p:cNvSpPr txBox="1"/>
          <p:nvPr/>
        </p:nvSpPr>
        <p:spPr>
          <a:xfrm>
            <a:off x="2952750" y="1981200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범위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75DC6FB-16CC-B174-8123-306F016FF298}"/>
              </a:ext>
            </a:extLst>
          </p:cNvPr>
          <p:cNvSpPr/>
          <p:nvPr/>
        </p:nvSpPr>
        <p:spPr>
          <a:xfrm>
            <a:off x="2314574" y="2573477"/>
            <a:ext cx="2800351" cy="2627174"/>
          </a:xfrm>
          <a:prstGeom prst="roundRect">
            <a:avLst>
              <a:gd name="adj" fmla="val 954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C056F-FD89-049C-082F-D6BEC68D92DC}"/>
              </a:ext>
            </a:extLst>
          </p:cNvPr>
          <p:cNvSpPr txBox="1"/>
          <p:nvPr/>
        </p:nvSpPr>
        <p:spPr>
          <a:xfrm>
            <a:off x="2409825" y="2809875"/>
            <a:ext cx="265747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남녀노소 구분없이 전 연령층이 이용하고</a:t>
            </a:r>
            <a:r>
              <a:rPr lang="en-US" altLang="ko-KR" dirty="0"/>
              <a:t>, </a:t>
            </a:r>
            <a:r>
              <a:rPr lang="ko-KR" altLang="en-US" dirty="0"/>
              <a:t>개인이 방문하는 경우부터 가족</a:t>
            </a:r>
            <a:r>
              <a:rPr lang="en-US" altLang="ko-KR" dirty="0"/>
              <a:t>, </a:t>
            </a:r>
            <a:r>
              <a:rPr lang="ko-KR" altLang="en-US" dirty="0"/>
              <a:t>모임으로 방문하는 경우까지 다양하다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7C744B-E32C-D989-11FC-27C98D787639}"/>
              </a:ext>
            </a:extLst>
          </p:cNvPr>
          <p:cNvCxnSpPr/>
          <p:nvPr/>
        </p:nvCxnSpPr>
        <p:spPr>
          <a:xfrm>
            <a:off x="3038475" y="2350532"/>
            <a:ext cx="12287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8781C2-C32F-7AA1-05B3-89E5FBA3DBD7}"/>
              </a:ext>
            </a:extLst>
          </p:cNvPr>
          <p:cNvSpPr txBox="1"/>
          <p:nvPr/>
        </p:nvSpPr>
        <p:spPr>
          <a:xfrm>
            <a:off x="7715251" y="1981200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니즈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7F0030A-25D5-550A-A29E-ACAA2B1CAA89}"/>
              </a:ext>
            </a:extLst>
          </p:cNvPr>
          <p:cNvSpPr/>
          <p:nvPr/>
        </p:nvSpPr>
        <p:spPr>
          <a:xfrm>
            <a:off x="7077075" y="2573477"/>
            <a:ext cx="2800351" cy="2627174"/>
          </a:xfrm>
          <a:prstGeom prst="roundRect">
            <a:avLst>
              <a:gd name="adj" fmla="val 954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43F72-17B3-4D76-1E35-E2A927220216}"/>
              </a:ext>
            </a:extLst>
          </p:cNvPr>
          <p:cNvSpPr txBox="1"/>
          <p:nvPr/>
        </p:nvSpPr>
        <p:spPr>
          <a:xfrm>
            <a:off x="7162801" y="2809875"/>
            <a:ext cx="265747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간결하고 핵심적인 메뉴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방문하고자 하는 위치를 선택 후 핵심적인 요소들 전면 중앙 배치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935CA6-D7C8-6CC2-6238-5D84CF29422F}"/>
              </a:ext>
            </a:extLst>
          </p:cNvPr>
          <p:cNvCxnSpPr/>
          <p:nvPr/>
        </p:nvCxnSpPr>
        <p:spPr>
          <a:xfrm>
            <a:off x="7800976" y="2350532"/>
            <a:ext cx="12287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13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CC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A90A8-7E7B-47E5-8FCE-0E8220A4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196" y="2455502"/>
            <a:ext cx="10515600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장점과 단점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4055E-B0DD-BD07-320B-498396117EF7}"/>
              </a:ext>
            </a:extLst>
          </p:cNvPr>
          <p:cNvSpPr txBox="1"/>
          <p:nvPr/>
        </p:nvSpPr>
        <p:spPr>
          <a:xfrm>
            <a:off x="239944" y="257488"/>
            <a:ext cx="303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국립공원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078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171CB5-2344-B9E6-D448-C2F5662F2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t="-70" r="7909"/>
          <a:stretch/>
        </p:blipFill>
        <p:spPr>
          <a:xfrm>
            <a:off x="0" y="0"/>
            <a:ext cx="5771970" cy="43529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46613F-B646-6295-0405-DB4723F448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 r="2846"/>
          <a:stretch/>
        </p:blipFill>
        <p:spPr>
          <a:xfrm>
            <a:off x="6623351" y="66676"/>
            <a:ext cx="5568648" cy="42862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BA7D88-05AB-D765-D5DA-B7F539F2E1D7}"/>
              </a:ext>
            </a:extLst>
          </p:cNvPr>
          <p:cNvSpPr/>
          <p:nvPr/>
        </p:nvSpPr>
        <p:spPr>
          <a:xfrm>
            <a:off x="4457700" y="628650"/>
            <a:ext cx="1143000" cy="1428750"/>
          </a:xfrm>
          <a:prstGeom prst="roundRect">
            <a:avLst>
              <a:gd name="adj" fmla="val 11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FC44B1-B7AD-6FF2-C7B0-FFEAC02893AB}"/>
              </a:ext>
            </a:extLst>
          </p:cNvPr>
          <p:cNvSpPr/>
          <p:nvPr/>
        </p:nvSpPr>
        <p:spPr>
          <a:xfrm>
            <a:off x="2352675" y="2847975"/>
            <a:ext cx="2076450" cy="1028700"/>
          </a:xfrm>
          <a:prstGeom prst="roundRect">
            <a:avLst>
              <a:gd name="adj" fmla="val 11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80610-7792-746A-8456-52B81C285613}"/>
              </a:ext>
            </a:extLst>
          </p:cNvPr>
          <p:cNvSpPr txBox="1"/>
          <p:nvPr/>
        </p:nvSpPr>
        <p:spPr>
          <a:xfrm>
            <a:off x="170032" y="4876800"/>
            <a:ext cx="101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1D5930-4F73-91A2-67D1-0B5BEA31AD73}"/>
              </a:ext>
            </a:extLst>
          </p:cNvPr>
          <p:cNvSpPr/>
          <p:nvPr/>
        </p:nvSpPr>
        <p:spPr>
          <a:xfrm flipV="1">
            <a:off x="1113007" y="501967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E99ED0-D149-2CEB-F356-2C40D2EF2D7B}"/>
              </a:ext>
            </a:extLst>
          </p:cNvPr>
          <p:cNvCxnSpPr>
            <a:cxnSpLocks/>
          </p:cNvCxnSpPr>
          <p:nvPr/>
        </p:nvCxnSpPr>
        <p:spPr>
          <a:xfrm>
            <a:off x="154946" y="5301139"/>
            <a:ext cx="682635" cy="214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68E000-E864-6C76-0F75-B6DF89AED351}"/>
              </a:ext>
            </a:extLst>
          </p:cNvPr>
          <p:cNvSpPr txBox="1"/>
          <p:nvPr/>
        </p:nvSpPr>
        <p:spPr>
          <a:xfrm>
            <a:off x="1217782" y="4886325"/>
            <a:ext cx="4162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지역 국립공원을 한눈에 파악할 수 있는 디자인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8B8CC4-C229-1016-0838-3476C00EB9E7}"/>
              </a:ext>
            </a:extLst>
          </p:cNvPr>
          <p:cNvSpPr/>
          <p:nvPr/>
        </p:nvSpPr>
        <p:spPr>
          <a:xfrm flipV="1">
            <a:off x="1113007" y="564913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FB607D-F844-EA0A-3860-1478C661A6CB}"/>
              </a:ext>
            </a:extLst>
          </p:cNvPr>
          <p:cNvSpPr txBox="1"/>
          <p:nvPr/>
        </p:nvSpPr>
        <p:spPr>
          <a:xfrm>
            <a:off x="1217782" y="5515780"/>
            <a:ext cx="43357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메타포 아이콘으로 재미를 주고 핵심 내용을 쉽게 전달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33BDB8-EEC5-6B58-ADF1-077897787500}"/>
              </a:ext>
            </a:extLst>
          </p:cNvPr>
          <p:cNvSpPr txBox="1"/>
          <p:nvPr/>
        </p:nvSpPr>
        <p:spPr>
          <a:xfrm>
            <a:off x="6733687" y="4876800"/>
            <a:ext cx="101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16A59A2-4475-6D62-45C9-B3E42947427E}"/>
              </a:ext>
            </a:extLst>
          </p:cNvPr>
          <p:cNvSpPr/>
          <p:nvPr/>
        </p:nvSpPr>
        <p:spPr>
          <a:xfrm flipV="1">
            <a:off x="7676662" y="5019675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F99FA18-A97F-6A97-6C8F-F7903CA13D73}"/>
              </a:ext>
            </a:extLst>
          </p:cNvPr>
          <p:cNvCxnSpPr>
            <a:cxnSpLocks/>
          </p:cNvCxnSpPr>
          <p:nvPr/>
        </p:nvCxnSpPr>
        <p:spPr>
          <a:xfrm>
            <a:off x="6728126" y="5301139"/>
            <a:ext cx="682635" cy="214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62BAE4-9782-5224-4349-D5FFA3EBC665}"/>
              </a:ext>
            </a:extLst>
          </p:cNvPr>
          <p:cNvSpPr txBox="1"/>
          <p:nvPr/>
        </p:nvSpPr>
        <p:spPr>
          <a:xfrm>
            <a:off x="7781437" y="4886325"/>
            <a:ext cx="4162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너무 다양한 색상을 사용하여 어지러움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46E26D5-0707-9E5F-8C2B-478DC0B7F9C9}"/>
              </a:ext>
            </a:extLst>
          </p:cNvPr>
          <p:cNvSpPr/>
          <p:nvPr/>
        </p:nvSpPr>
        <p:spPr>
          <a:xfrm flipV="1">
            <a:off x="7676662" y="564913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666EB9-8172-452E-B1A0-D572C4465DA0}"/>
              </a:ext>
            </a:extLst>
          </p:cNvPr>
          <p:cNvSpPr txBox="1"/>
          <p:nvPr/>
        </p:nvSpPr>
        <p:spPr>
          <a:xfrm>
            <a:off x="7781437" y="5515780"/>
            <a:ext cx="43357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화면에 너무 많은 정보가 있어서 산만한 느낌을 줌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4FFF999-0E4E-7782-2FFF-C4FF4CCE6732}"/>
              </a:ext>
            </a:extLst>
          </p:cNvPr>
          <p:cNvSpPr/>
          <p:nvPr/>
        </p:nvSpPr>
        <p:spPr>
          <a:xfrm>
            <a:off x="6420031" y="-1"/>
            <a:ext cx="5771967" cy="4478853"/>
          </a:xfrm>
          <a:prstGeom prst="roundRect">
            <a:avLst>
              <a:gd name="adj" fmla="val 16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E9F2927-EF29-CE88-4B91-5FE428B3D22A}"/>
              </a:ext>
            </a:extLst>
          </p:cNvPr>
          <p:cNvSpPr/>
          <p:nvPr/>
        </p:nvSpPr>
        <p:spPr>
          <a:xfrm>
            <a:off x="7534274" y="1047629"/>
            <a:ext cx="4657723" cy="3371973"/>
          </a:xfrm>
          <a:prstGeom prst="roundRect">
            <a:avLst>
              <a:gd name="adj" fmla="val 11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8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CC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A90A8-7E7B-47E5-8FCE-0E8220A4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896" y="2236427"/>
            <a:ext cx="10515600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경쟁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사이트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4055E-B0DD-BD07-320B-498396117EF7}"/>
              </a:ext>
            </a:extLst>
          </p:cNvPr>
          <p:cNvSpPr txBox="1"/>
          <p:nvPr/>
        </p:nvSpPr>
        <p:spPr>
          <a:xfrm>
            <a:off x="239944" y="257488"/>
            <a:ext cx="303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국립공원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3EB8B-94C2-9D58-CA5F-20818F127702}"/>
              </a:ext>
            </a:extLst>
          </p:cNvPr>
          <p:cNvSpPr txBox="1"/>
          <p:nvPr/>
        </p:nvSpPr>
        <p:spPr>
          <a:xfrm>
            <a:off x="2856896" y="3995469"/>
            <a:ext cx="3011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accent6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서울의 공원</a:t>
            </a:r>
            <a:r>
              <a:rPr lang="en-US" altLang="ko-KR" i="0" dirty="0">
                <a:solidFill>
                  <a:schemeClr val="accent1">
                    <a:lumMod val="75000"/>
                  </a:schemeClr>
                </a:solidFill>
                <a:effectLst/>
                <a:latin typeface="Pristina" panose="03060402040406080204" pitchFamily="66" charset="0"/>
                <a:ea typeface="나눔스퀘어 ExtraBold" panose="020B0600000101010101" pitchFamily="50" charset="-127"/>
              </a:rPr>
              <a:t>        </a:t>
            </a:r>
          </a:p>
          <a:p>
            <a:endParaRPr lang="en-US" altLang="ko-KR" i="0" dirty="0">
              <a:solidFill>
                <a:schemeClr val="accent1">
                  <a:lumMod val="75000"/>
                </a:schemeClr>
              </a:solidFill>
              <a:effectLst/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인천광역시 중구 문화 관광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353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BA7D88-05AB-D765-D5DA-B7F539F2E1D7}"/>
              </a:ext>
            </a:extLst>
          </p:cNvPr>
          <p:cNvSpPr/>
          <p:nvPr/>
        </p:nvSpPr>
        <p:spPr>
          <a:xfrm>
            <a:off x="4457700" y="628650"/>
            <a:ext cx="1143000" cy="1428750"/>
          </a:xfrm>
          <a:prstGeom prst="roundRect">
            <a:avLst>
              <a:gd name="adj" fmla="val 11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F80610-7792-746A-8456-52B81C285613}"/>
              </a:ext>
            </a:extLst>
          </p:cNvPr>
          <p:cNvSpPr txBox="1"/>
          <p:nvPr/>
        </p:nvSpPr>
        <p:spPr>
          <a:xfrm>
            <a:off x="523169" y="3873803"/>
            <a:ext cx="101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1D5930-4F73-91A2-67D1-0B5BEA31AD73}"/>
              </a:ext>
            </a:extLst>
          </p:cNvPr>
          <p:cNvSpPr/>
          <p:nvPr/>
        </p:nvSpPr>
        <p:spPr>
          <a:xfrm flipV="1">
            <a:off x="1466144" y="4016678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E99ED0-D149-2CEB-F356-2C40D2EF2D7B}"/>
              </a:ext>
            </a:extLst>
          </p:cNvPr>
          <p:cNvCxnSpPr>
            <a:cxnSpLocks/>
          </p:cNvCxnSpPr>
          <p:nvPr/>
        </p:nvCxnSpPr>
        <p:spPr>
          <a:xfrm>
            <a:off x="508083" y="4298142"/>
            <a:ext cx="682635" cy="214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68E000-E864-6C76-0F75-B6DF89AED351}"/>
              </a:ext>
            </a:extLst>
          </p:cNvPr>
          <p:cNvSpPr txBox="1"/>
          <p:nvPr/>
        </p:nvSpPr>
        <p:spPr>
          <a:xfrm>
            <a:off x="1570919" y="3883328"/>
            <a:ext cx="43357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아이콘을 잘 활용하여 중요한 정보를 한 눈에 파악가능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8B8CC4-C229-1016-0838-3476C00EB9E7}"/>
              </a:ext>
            </a:extLst>
          </p:cNvPr>
          <p:cNvSpPr/>
          <p:nvPr/>
        </p:nvSpPr>
        <p:spPr>
          <a:xfrm flipV="1">
            <a:off x="1466144" y="4646133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FB607D-F844-EA0A-3860-1478C661A6CB}"/>
              </a:ext>
            </a:extLst>
          </p:cNvPr>
          <p:cNvSpPr txBox="1"/>
          <p:nvPr/>
        </p:nvSpPr>
        <p:spPr>
          <a:xfrm>
            <a:off x="1570919" y="4436583"/>
            <a:ext cx="4335781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전체적으로 여유롭게 컨텐츠를 배치하여 각 컨텐츠에 집중할 수 있게 만들었음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33BDB8-EEC5-6B58-ADF1-077897787500}"/>
              </a:ext>
            </a:extLst>
          </p:cNvPr>
          <p:cNvSpPr txBox="1"/>
          <p:nvPr/>
        </p:nvSpPr>
        <p:spPr>
          <a:xfrm>
            <a:off x="6295537" y="5210175"/>
            <a:ext cx="1019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16A59A2-4475-6D62-45C9-B3E42947427E}"/>
              </a:ext>
            </a:extLst>
          </p:cNvPr>
          <p:cNvSpPr/>
          <p:nvPr/>
        </p:nvSpPr>
        <p:spPr>
          <a:xfrm flipV="1">
            <a:off x="7238512" y="5353050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F99FA18-A97F-6A97-6C8F-F7903CA13D73}"/>
              </a:ext>
            </a:extLst>
          </p:cNvPr>
          <p:cNvCxnSpPr>
            <a:cxnSpLocks/>
          </p:cNvCxnSpPr>
          <p:nvPr/>
        </p:nvCxnSpPr>
        <p:spPr>
          <a:xfrm>
            <a:off x="6289976" y="5634514"/>
            <a:ext cx="682635" cy="214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62BAE4-9782-5224-4349-D5FFA3EBC665}"/>
              </a:ext>
            </a:extLst>
          </p:cNvPr>
          <p:cNvSpPr txBox="1"/>
          <p:nvPr/>
        </p:nvSpPr>
        <p:spPr>
          <a:xfrm>
            <a:off x="7343287" y="5133975"/>
            <a:ext cx="4162425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메인페이지를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제외하면 이미지보다 글이 너무 많아서 사람들에게 피로감을 유발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1EA4B-F8FD-ECC3-69FB-B79F45CCF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4"/>
            <a:ext cx="5738408" cy="2643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291B3-89C6-EC31-0C46-2E7F7E03B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32" y="1030100"/>
            <a:ext cx="5602923" cy="2643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38EE13E-64A0-592C-75F9-9DB09B6B9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31" y="1962328"/>
            <a:ext cx="5494618" cy="2641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EB2BF5-FC91-F27D-1B75-04F21AA9CE87}"/>
              </a:ext>
            </a:extLst>
          </p:cNvPr>
          <p:cNvSpPr txBox="1"/>
          <p:nvPr/>
        </p:nvSpPr>
        <p:spPr>
          <a:xfrm>
            <a:off x="9390540" y="176877"/>
            <a:ext cx="2716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i="0" dirty="0">
                <a:solidFill>
                  <a:schemeClr val="accent6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3200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3200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서울의 공원</a:t>
            </a:r>
            <a:endParaRPr lang="ko-KR" altLang="en-US" sz="32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C6FF77F-EDC7-CF21-2EB4-D036BDB7C0A0}"/>
              </a:ext>
            </a:extLst>
          </p:cNvPr>
          <p:cNvCxnSpPr>
            <a:cxnSpLocks/>
          </p:cNvCxnSpPr>
          <p:nvPr/>
        </p:nvCxnSpPr>
        <p:spPr>
          <a:xfrm>
            <a:off x="9513473" y="826498"/>
            <a:ext cx="267852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845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9B64DBC-563C-8401-B207-1D3AF32EBFB6}"/>
              </a:ext>
            </a:extLst>
          </p:cNvPr>
          <p:cNvGrpSpPr/>
          <p:nvPr/>
        </p:nvGrpSpPr>
        <p:grpSpPr>
          <a:xfrm>
            <a:off x="330241" y="4852585"/>
            <a:ext cx="5398617" cy="968084"/>
            <a:chOff x="508083" y="3873803"/>
            <a:chExt cx="5398617" cy="968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F80610-7792-746A-8456-52B81C285613}"/>
                </a:ext>
              </a:extLst>
            </p:cNvPr>
            <p:cNvSpPr txBox="1"/>
            <p:nvPr/>
          </p:nvSpPr>
          <p:spPr>
            <a:xfrm>
              <a:off x="523169" y="3873803"/>
              <a:ext cx="1019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장점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51D5930-4F73-91A2-67D1-0B5BEA31AD73}"/>
                </a:ext>
              </a:extLst>
            </p:cNvPr>
            <p:cNvSpPr/>
            <p:nvPr/>
          </p:nvSpPr>
          <p:spPr>
            <a:xfrm flipV="1">
              <a:off x="1466144" y="4016678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AE99ED0-D149-2CEB-F356-2C40D2EF2D7B}"/>
                </a:ext>
              </a:extLst>
            </p:cNvPr>
            <p:cNvCxnSpPr>
              <a:cxnSpLocks/>
            </p:cNvCxnSpPr>
            <p:nvPr/>
          </p:nvCxnSpPr>
          <p:spPr>
            <a:xfrm>
              <a:off x="508083" y="4298142"/>
              <a:ext cx="682635" cy="214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68E000-E864-6C76-0F75-B6DF89AED351}"/>
                </a:ext>
              </a:extLst>
            </p:cNvPr>
            <p:cNvSpPr txBox="1"/>
            <p:nvPr/>
          </p:nvSpPr>
          <p:spPr>
            <a:xfrm>
              <a:off x="1570919" y="3883328"/>
              <a:ext cx="43357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아이콘을 잘 활용하여 재미와 정보를 동시에 제공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78B8CC4-C229-1016-0838-3476C00EB9E7}"/>
                </a:ext>
              </a:extLst>
            </p:cNvPr>
            <p:cNvSpPr/>
            <p:nvPr/>
          </p:nvSpPr>
          <p:spPr>
            <a:xfrm flipV="1">
              <a:off x="1466144" y="4646133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FB607D-F844-EA0A-3860-1478C661A6CB}"/>
                </a:ext>
              </a:extLst>
            </p:cNvPr>
            <p:cNvSpPr txBox="1"/>
            <p:nvPr/>
          </p:nvSpPr>
          <p:spPr>
            <a:xfrm>
              <a:off x="1570919" y="4436583"/>
              <a:ext cx="4335781" cy="40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 정보들을 습득하기 쉽게 배치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13843DF-B481-54BC-D548-EBD3358D015E}"/>
              </a:ext>
            </a:extLst>
          </p:cNvPr>
          <p:cNvGrpSpPr/>
          <p:nvPr/>
        </p:nvGrpSpPr>
        <p:grpSpPr>
          <a:xfrm>
            <a:off x="6289976" y="5133975"/>
            <a:ext cx="5389092" cy="997103"/>
            <a:chOff x="6289976" y="5133975"/>
            <a:chExt cx="5389092" cy="9971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33BDB8-EEC5-6B58-ADF1-077897787500}"/>
                </a:ext>
              </a:extLst>
            </p:cNvPr>
            <p:cNvSpPr txBox="1"/>
            <p:nvPr/>
          </p:nvSpPr>
          <p:spPr>
            <a:xfrm>
              <a:off x="6295537" y="5210175"/>
              <a:ext cx="1019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단점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16A59A2-4475-6D62-45C9-B3E42947427E}"/>
                </a:ext>
              </a:extLst>
            </p:cNvPr>
            <p:cNvSpPr/>
            <p:nvPr/>
          </p:nvSpPr>
          <p:spPr>
            <a:xfrm flipV="1">
              <a:off x="7238512" y="5353050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F99FA18-A97F-6A97-6C8F-F7903CA13D73}"/>
                </a:ext>
              </a:extLst>
            </p:cNvPr>
            <p:cNvCxnSpPr>
              <a:cxnSpLocks/>
            </p:cNvCxnSpPr>
            <p:nvPr/>
          </p:nvCxnSpPr>
          <p:spPr>
            <a:xfrm>
              <a:off x="6289976" y="5634514"/>
              <a:ext cx="682635" cy="214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62BAE4-9782-5224-4349-D5FFA3EBC665}"/>
                </a:ext>
              </a:extLst>
            </p:cNvPr>
            <p:cNvSpPr txBox="1"/>
            <p:nvPr/>
          </p:nvSpPr>
          <p:spPr>
            <a:xfrm>
              <a:off x="7343287" y="5133975"/>
              <a:ext cx="4162425" cy="40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너무 </a:t>
              </a:r>
              <a:r>
                <a:rPr lang="ko-KR" altLang="en-US" sz="1500" dirty="0" err="1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화려하다보니</a:t>
              </a:r>
              <a:r>
                <a:rPr lang="ko-KR" altLang="en-US" sz="15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눈이 피로함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C505CDF-7DE5-9018-AFBB-363C66C35D3A}"/>
                </a:ext>
              </a:extLst>
            </p:cNvPr>
            <p:cNvSpPr/>
            <p:nvPr/>
          </p:nvSpPr>
          <p:spPr>
            <a:xfrm flipV="1">
              <a:off x="7238512" y="5944849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B84B66-034D-0473-6905-B5BC8DF92F13}"/>
                </a:ext>
              </a:extLst>
            </p:cNvPr>
            <p:cNvSpPr txBox="1"/>
            <p:nvPr/>
          </p:nvSpPr>
          <p:spPr>
            <a:xfrm>
              <a:off x="7343287" y="5725774"/>
              <a:ext cx="4335781" cy="40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내국인보단 외국인에 초점이 맞춰져 있다는 느낌이 </a:t>
              </a:r>
              <a:r>
                <a:rPr lang="ko-KR" altLang="en-US" sz="1500" dirty="0" err="1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듬</a:t>
              </a:r>
              <a:endParaRPr lang="ko-KR" altLang="en-US" sz="1500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6EB2BF5-FC91-F27D-1B75-04F21AA9CE87}"/>
              </a:ext>
            </a:extLst>
          </p:cNvPr>
          <p:cNvSpPr txBox="1"/>
          <p:nvPr/>
        </p:nvSpPr>
        <p:spPr>
          <a:xfrm>
            <a:off x="8883941" y="319490"/>
            <a:ext cx="32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인천광역시 중구 문화 관광</a:t>
            </a:r>
            <a:endParaRPr lang="ko-KR" altLang="en-US" sz="20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C6FF77F-EDC7-CF21-2EB4-D036BDB7C0A0}"/>
              </a:ext>
            </a:extLst>
          </p:cNvPr>
          <p:cNvCxnSpPr>
            <a:cxnSpLocks/>
          </p:cNvCxnSpPr>
          <p:nvPr/>
        </p:nvCxnSpPr>
        <p:spPr>
          <a:xfrm>
            <a:off x="8967831" y="826498"/>
            <a:ext cx="322416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C0C919D-F7CF-B563-50C9-A2211FB7D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93"/>
            <a:ext cx="4653582" cy="2303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B81091-BA8A-4BD1-8009-ADA61262D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9" y="2266629"/>
            <a:ext cx="4660011" cy="2302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28E6F0-E2D7-6A8D-107D-27FBE3303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64" y="929574"/>
            <a:ext cx="4658096" cy="1806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C452606-61B4-6A6C-5DBF-8C7E9066D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62" y="2514084"/>
            <a:ext cx="4653582" cy="2239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382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CC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A90A8-7E7B-47E5-8FCE-0E8220A4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896" y="2452077"/>
            <a:ext cx="6528644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리뉴얼 시 반영할 트렌드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4055E-B0DD-BD07-320B-498396117EF7}"/>
              </a:ext>
            </a:extLst>
          </p:cNvPr>
          <p:cNvSpPr txBox="1"/>
          <p:nvPr/>
        </p:nvSpPr>
        <p:spPr>
          <a:xfrm>
            <a:off x="239944" y="257488"/>
            <a:ext cx="303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국립공원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482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D0FB8-CD9D-A507-D0D4-D79F15BDA541}"/>
              </a:ext>
            </a:extLst>
          </p:cNvPr>
          <p:cNvSpPr txBox="1"/>
          <p:nvPr/>
        </p:nvSpPr>
        <p:spPr>
          <a:xfrm>
            <a:off x="1742539" y="1180702"/>
            <a:ext cx="822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0" dirty="0">
                <a:solidFill>
                  <a:schemeClr val="accent6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400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그리드 디자인</a:t>
            </a:r>
            <a:r>
              <a:rPr lang="ko-KR" altLang="en-US" sz="2400" i="0" dirty="0">
                <a:solidFill>
                  <a:schemeClr val="accent1">
                    <a:lumMod val="75000"/>
                  </a:schemeClr>
                </a:solidFill>
                <a:effectLst/>
                <a:latin typeface="Pristina" panose="03060402040406080204" pitchFamily="66" charset="0"/>
                <a:ea typeface="나눔스퀘어 ExtraBold" panose="020B0600000101010101" pitchFamily="50" charset="-127"/>
              </a:rPr>
              <a:t>             </a:t>
            </a:r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 일러스트레이션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굵은 폰트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AA0FFB-6E74-9AEB-3BFC-8051C1EC9A15}"/>
              </a:ext>
            </a:extLst>
          </p:cNvPr>
          <p:cNvGrpSpPr/>
          <p:nvPr/>
        </p:nvGrpSpPr>
        <p:grpSpPr>
          <a:xfrm>
            <a:off x="1807172" y="2520593"/>
            <a:ext cx="491412" cy="550506"/>
            <a:chOff x="2543317" y="1972065"/>
            <a:chExt cx="491412" cy="550506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FCAAC35-F35C-C295-4158-FE4BE21F7E54}"/>
                </a:ext>
              </a:extLst>
            </p:cNvPr>
            <p:cNvCxnSpPr/>
            <p:nvPr/>
          </p:nvCxnSpPr>
          <p:spPr>
            <a:xfrm>
              <a:off x="2543317" y="1972065"/>
              <a:ext cx="0" cy="550506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87BACA0-FD45-B938-26FD-D62160D9BB4E}"/>
                </a:ext>
              </a:extLst>
            </p:cNvPr>
            <p:cNvCxnSpPr>
              <a:cxnSpLocks/>
            </p:cNvCxnSpPr>
            <p:nvPr/>
          </p:nvCxnSpPr>
          <p:spPr>
            <a:xfrm>
              <a:off x="2543317" y="1972065"/>
              <a:ext cx="491412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B3DC78-3E9C-BB07-C462-C7C306D35018}"/>
              </a:ext>
            </a:extLst>
          </p:cNvPr>
          <p:cNvGrpSpPr/>
          <p:nvPr/>
        </p:nvGrpSpPr>
        <p:grpSpPr>
          <a:xfrm>
            <a:off x="9316189" y="4990659"/>
            <a:ext cx="491412" cy="550506"/>
            <a:chOff x="6903828" y="6307494"/>
            <a:chExt cx="491412" cy="550506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8143099-D07E-F48C-4671-D585231ACE11}"/>
                </a:ext>
              </a:extLst>
            </p:cNvPr>
            <p:cNvCxnSpPr>
              <a:cxnSpLocks/>
            </p:cNvCxnSpPr>
            <p:nvPr/>
          </p:nvCxnSpPr>
          <p:spPr>
            <a:xfrm>
              <a:off x="7395240" y="6307494"/>
              <a:ext cx="0" cy="550506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B4C65B1-062E-AF12-D0DA-F107D7B54DEB}"/>
                </a:ext>
              </a:extLst>
            </p:cNvPr>
            <p:cNvCxnSpPr>
              <a:cxnSpLocks/>
            </p:cNvCxnSpPr>
            <p:nvPr/>
          </p:nvCxnSpPr>
          <p:spPr>
            <a:xfrm>
              <a:off x="6903828" y="6858000"/>
              <a:ext cx="491412" cy="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7632CC-2E30-5A53-0806-0A6491B21091}"/>
              </a:ext>
            </a:extLst>
          </p:cNvPr>
          <p:cNvCxnSpPr>
            <a:cxnSpLocks/>
          </p:cNvCxnSpPr>
          <p:nvPr/>
        </p:nvCxnSpPr>
        <p:spPr>
          <a:xfrm>
            <a:off x="1966823" y="1642367"/>
            <a:ext cx="784077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3BC330-E71A-C8D7-DE13-DE49965F9338}"/>
              </a:ext>
            </a:extLst>
          </p:cNvPr>
          <p:cNvSpPr txBox="1"/>
          <p:nvPr/>
        </p:nvSpPr>
        <p:spPr>
          <a:xfrm>
            <a:off x="2052878" y="3326266"/>
            <a:ext cx="7522443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그리드 디자인을 활용하여 각 콘텐츠의 독립성을 높이고</a:t>
            </a:r>
            <a:r>
              <a:rPr lang="en-US" altLang="ko-KR" dirty="0"/>
              <a:t>, </a:t>
            </a:r>
            <a:r>
              <a:rPr lang="ko-KR" altLang="en-US" dirty="0"/>
              <a:t>맞춤 일러스트를 통해 글자의 수를 줄여 가독성과 피로도를 낮춘다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굵은 폰트를 사용하여 중요한 글자들을 강조한다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459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CC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A90A8-7E7B-47E5-8FCE-0E8220A4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2268" y="2433415"/>
            <a:ext cx="6528644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  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4055E-B0DD-BD07-320B-498396117EF7}"/>
              </a:ext>
            </a:extLst>
          </p:cNvPr>
          <p:cNvSpPr txBox="1"/>
          <p:nvPr/>
        </p:nvSpPr>
        <p:spPr>
          <a:xfrm>
            <a:off x="239944" y="257488"/>
            <a:ext cx="303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국립공원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54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3A48CF-BF9A-43DF-8BE2-DF06D548587D}"/>
              </a:ext>
            </a:extLst>
          </p:cNvPr>
          <p:cNvCxnSpPr>
            <a:cxnSpLocks/>
          </p:cNvCxnSpPr>
          <p:nvPr/>
        </p:nvCxnSpPr>
        <p:spPr>
          <a:xfrm>
            <a:off x="335560" y="956345"/>
            <a:ext cx="0" cy="590165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7FCAC0-C027-43AD-83A9-F35D5BC12311}"/>
              </a:ext>
            </a:extLst>
          </p:cNvPr>
          <p:cNvSpPr txBox="1"/>
          <p:nvPr/>
        </p:nvSpPr>
        <p:spPr>
          <a:xfrm>
            <a:off x="335560" y="956345"/>
            <a:ext cx="66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9449565-F3CB-4865-9891-F91D7082229A}"/>
              </a:ext>
            </a:extLst>
          </p:cNvPr>
          <p:cNvCxnSpPr>
            <a:cxnSpLocks/>
          </p:cNvCxnSpPr>
          <p:nvPr/>
        </p:nvCxnSpPr>
        <p:spPr>
          <a:xfrm>
            <a:off x="2207705" y="966132"/>
            <a:ext cx="0" cy="590165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FBC88FA-91B1-412C-9C36-95BBA01BD4F2}"/>
              </a:ext>
            </a:extLst>
          </p:cNvPr>
          <p:cNvCxnSpPr>
            <a:cxnSpLocks/>
          </p:cNvCxnSpPr>
          <p:nvPr/>
        </p:nvCxnSpPr>
        <p:spPr>
          <a:xfrm>
            <a:off x="4079850" y="959141"/>
            <a:ext cx="0" cy="590165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2C6D10-9C6B-4FBD-968B-0CCD64F3D656}"/>
              </a:ext>
            </a:extLst>
          </p:cNvPr>
          <p:cNvCxnSpPr>
            <a:cxnSpLocks/>
          </p:cNvCxnSpPr>
          <p:nvPr/>
        </p:nvCxnSpPr>
        <p:spPr>
          <a:xfrm>
            <a:off x="5951995" y="968928"/>
            <a:ext cx="0" cy="590165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F793921-6D3F-4309-9585-C6C764BB9AA0}"/>
              </a:ext>
            </a:extLst>
          </p:cNvPr>
          <p:cNvCxnSpPr>
            <a:cxnSpLocks/>
          </p:cNvCxnSpPr>
          <p:nvPr/>
        </p:nvCxnSpPr>
        <p:spPr>
          <a:xfrm>
            <a:off x="7824140" y="961937"/>
            <a:ext cx="0" cy="590165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FDEF866-D90B-4403-9FFF-0DA8082823FF}"/>
              </a:ext>
            </a:extLst>
          </p:cNvPr>
          <p:cNvCxnSpPr>
            <a:cxnSpLocks/>
          </p:cNvCxnSpPr>
          <p:nvPr/>
        </p:nvCxnSpPr>
        <p:spPr>
          <a:xfrm>
            <a:off x="9696285" y="971724"/>
            <a:ext cx="0" cy="590165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1BE8F0-07E7-4411-88EB-C4064C5DE340}"/>
              </a:ext>
            </a:extLst>
          </p:cNvPr>
          <p:cNvSpPr txBox="1"/>
          <p:nvPr/>
        </p:nvSpPr>
        <p:spPr>
          <a:xfrm>
            <a:off x="343948" y="1586164"/>
            <a:ext cx="154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CE39CD-03BB-4ED2-913A-A4462C66CB9C}"/>
              </a:ext>
            </a:extLst>
          </p:cNvPr>
          <p:cNvSpPr txBox="1"/>
          <p:nvPr/>
        </p:nvSpPr>
        <p:spPr>
          <a:xfrm>
            <a:off x="2218874" y="1586164"/>
            <a:ext cx="154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CEBF2A-BD6C-47A8-B107-DBB595AE3ACE}"/>
              </a:ext>
            </a:extLst>
          </p:cNvPr>
          <p:cNvSpPr txBox="1"/>
          <p:nvPr/>
        </p:nvSpPr>
        <p:spPr>
          <a:xfrm>
            <a:off x="4084035" y="1586164"/>
            <a:ext cx="154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4000" b="1" dirty="0">
              <a:solidFill>
                <a:schemeClr val="accent4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80035-4D24-47FB-B57E-11CFF211E81E}"/>
              </a:ext>
            </a:extLst>
          </p:cNvPr>
          <p:cNvSpPr txBox="1"/>
          <p:nvPr/>
        </p:nvSpPr>
        <p:spPr>
          <a:xfrm>
            <a:off x="5961753" y="1586164"/>
            <a:ext cx="154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4000" b="1" dirty="0">
              <a:solidFill>
                <a:schemeClr val="accent3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A23189-6865-4531-BABC-B12FE74A24B5}"/>
              </a:ext>
            </a:extLst>
          </p:cNvPr>
          <p:cNvSpPr txBox="1"/>
          <p:nvPr/>
        </p:nvSpPr>
        <p:spPr>
          <a:xfrm>
            <a:off x="7838101" y="1586164"/>
            <a:ext cx="154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4000" b="1" dirty="0">
              <a:solidFill>
                <a:schemeClr val="accent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880952-3891-4CF4-BBDD-99C726E7F55E}"/>
              </a:ext>
            </a:extLst>
          </p:cNvPr>
          <p:cNvSpPr txBox="1"/>
          <p:nvPr/>
        </p:nvSpPr>
        <p:spPr>
          <a:xfrm>
            <a:off x="9706050" y="1586164"/>
            <a:ext cx="154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FEF8E5-893B-49D0-B343-36E769B2283F}"/>
              </a:ext>
            </a:extLst>
          </p:cNvPr>
          <p:cNvSpPr txBox="1"/>
          <p:nvPr/>
        </p:nvSpPr>
        <p:spPr>
          <a:xfrm>
            <a:off x="334825" y="2869036"/>
            <a:ext cx="154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최근 웹 디자인 트렌드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D51340-6487-4BFC-9E99-DDD87B6546C6}"/>
              </a:ext>
            </a:extLst>
          </p:cNvPr>
          <p:cNvSpPr txBox="1"/>
          <p:nvPr/>
        </p:nvSpPr>
        <p:spPr>
          <a:xfrm>
            <a:off x="2214015" y="2860647"/>
            <a:ext cx="154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162DE8-5816-4BAA-AB6A-5CE68001A6F0}"/>
              </a:ext>
            </a:extLst>
          </p:cNvPr>
          <p:cNvSpPr txBox="1"/>
          <p:nvPr/>
        </p:nvSpPr>
        <p:spPr>
          <a:xfrm>
            <a:off x="4084062" y="2869036"/>
            <a:ext cx="154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사이트의 장단점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422D11-32BB-43BB-8FDA-AFE9CA1BC2F9}"/>
              </a:ext>
            </a:extLst>
          </p:cNvPr>
          <p:cNvSpPr txBox="1"/>
          <p:nvPr/>
        </p:nvSpPr>
        <p:spPr>
          <a:xfrm>
            <a:off x="5961747" y="2860647"/>
            <a:ext cx="154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경쟁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사이트 분석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55ED8-9964-4319-ABCD-790C6E98ADF2}"/>
              </a:ext>
            </a:extLst>
          </p:cNvPr>
          <p:cNvSpPr txBox="1"/>
          <p:nvPr/>
        </p:nvSpPr>
        <p:spPr>
          <a:xfrm>
            <a:off x="7834686" y="2843869"/>
            <a:ext cx="154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리뉴얼 시 반영할 트렌드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A965EB-BB72-4014-B84C-D5E371091F39}"/>
              </a:ext>
            </a:extLst>
          </p:cNvPr>
          <p:cNvSpPr txBox="1"/>
          <p:nvPr/>
        </p:nvSpPr>
        <p:spPr>
          <a:xfrm>
            <a:off x="9706036" y="2852258"/>
            <a:ext cx="154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 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A7E22C-7D10-4BB1-A7D2-94FA65A70335}"/>
              </a:ext>
            </a:extLst>
          </p:cNvPr>
          <p:cNvSpPr txBox="1"/>
          <p:nvPr/>
        </p:nvSpPr>
        <p:spPr>
          <a:xfrm>
            <a:off x="2216475" y="4807340"/>
            <a:ext cx="187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범위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사용자의 니즈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9FF0B6-9D9C-4AD5-BCD5-1D5DA57CEE54}"/>
              </a:ext>
            </a:extLst>
          </p:cNvPr>
          <p:cNvSpPr txBox="1"/>
          <p:nvPr/>
        </p:nvSpPr>
        <p:spPr>
          <a:xfrm>
            <a:off x="4084028" y="4813721"/>
            <a:ext cx="146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장점과 단점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8DC57-526D-4339-AAE8-664D4E34FD4A}"/>
              </a:ext>
            </a:extLst>
          </p:cNvPr>
          <p:cNvSpPr txBox="1"/>
          <p:nvPr/>
        </p:nvSpPr>
        <p:spPr>
          <a:xfrm>
            <a:off x="343948" y="4815281"/>
            <a:ext cx="1867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2022 </a:t>
            </a:r>
            <a:r>
              <a:rPr lang="ko-KR" altLang="en-US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웹디자인 트렌드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가지</a:t>
            </a:r>
          </a:p>
          <a:p>
            <a:endParaRPr lang="ko-KR" altLang="en-US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31CF1B-286E-30BB-13E6-7572D4BD10BC}"/>
              </a:ext>
            </a:extLst>
          </p:cNvPr>
          <p:cNvSpPr txBox="1"/>
          <p:nvPr/>
        </p:nvSpPr>
        <p:spPr>
          <a:xfrm>
            <a:off x="5961747" y="4823052"/>
            <a:ext cx="184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서울의 공원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인천 중구 문화관광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2B50B3-94C7-1B66-E486-4251CAF9E1EC}"/>
              </a:ext>
            </a:extLst>
          </p:cNvPr>
          <p:cNvSpPr txBox="1"/>
          <p:nvPr/>
        </p:nvSpPr>
        <p:spPr>
          <a:xfrm>
            <a:off x="7819930" y="4823052"/>
            <a:ext cx="184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트렌드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반영</a:t>
            </a:r>
          </a:p>
        </p:txBody>
      </p:sp>
    </p:spTree>
    <p:extLst>
      <p:ext uri="{BB962C8B-B14F-4D97-AF65-F5344CB8AC3E}">
        <p14:creationId xmlns:p14="http://schemas.microsoft.com/office/powerpoint/2010/main" val="305253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D79159-E48B-23FD-383C-7083F282F875}"/>
              </a:ext>
            </a:extLst>
          </p:cNvPr>
          <p:cNvSpPr txBox="1"/>
          <p:nvPr/>
        </p:nvSpPr>
        <p:spPr>
          <a:xfrm>
            <a:off x="318034" y="186216"/>
            <a:ext cx="11690463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WIXBlog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https://ko.wix.com/blog/post/modern-website-design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Superbee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https://superbee.co.kr/2022-%EC%9B%B9-%EB%94%94%EC%9E%90%EC%9D%B8-%ED%8A%B8%EB%A0%8C%EB%93%9C-10%EA%B0%80%EC%A7%80/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About.jiyoon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https://medium.com/@about.jiyoon/%EC%9D%BC%EB%9F%AC%EC%8A%A4%ED%8A%B8%EB%A0%88%EC%9D%B4%EC%85%98%EC%9D%84-%ED%99%9C%EC%9A%A9%ED%95%9C-%EB%9E%9C%EB%94%A9-%ED%8E%98%EC%9D%B4%EC%A7%80-%EB%94%94%EC%9E%90%EC%9D%B8-%EC%82%AC%EB%A1%80-1c33cc38c01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디자이너의 쓺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https://elwkdls.tistory.com/14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홈피드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https://www.surfit.io/tag/%ED%8F%B0%ED%8A%B8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 ECONOMYChosu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http://economychosun.com/client/news/view.php?boardName=C19&amp;t_num=6592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DIGITAL INSIGHT 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8"/>
              </a:rPr>
              <a:t>https://ditoday.com/2022-%EC%BB%AC%EB%9F%AC-%ED%8A%B8%EB%A0%8C%EB%93%9C%EB%8A%94/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서울의 공원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9"/>
              </a:rPr>
              <a:t>https://parks.seoul.go.kr/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인천광역시 중구 문화 관광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(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10"/>
              </a:rPr>
              <a:t>https://www.icjg.go.kr/tour/index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47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CC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A90A8-7E7B-47E5-8FCE-0E8220A4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721" y="1826852"/>
            <a:ext cx="10515600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웹 디자인 트렌드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4055E-B0DD-BD07-320B-498396117EF7}"/>
              </a:ext>
            </a:extLst>
          </p:cNvPr>
          <p:cNvSpPr txBox="1"/>
          <p:nvPr/>
        </p:nvSpPr>
        <p:spPr>
          <a:xfrm>
            <a:off x="239944" y="257488"/>
            <a:ext cx="303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</a:rPr>
              <a:t>국립공원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DFB41-5717-2A42-4F72-2D7AC08AFD28}"/>
              </a:ext>
            </a:extLst>
          </p:cNvPr>
          <p:cNvSpPr txBox="1"/>
          <p:nvPr/>
        </p:nvSpPr>
        <p:spPr>
          <a:xfrm>
            <a:off x="2533415" y="3624971"/>
            <a:ext cx="347116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chemeClr val="accent6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여백</a:t>
            </a:r>
            <a:r>
              <a:rPr lang="ko-KR" alt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Pristina" panose="03060402040406080204" pitchFamily="66" charset="0"/>
                <a:ea typeface="나눔스퀘어 ExtraBold" panose="020B0600000101010101" pitchFamily="50" charset="-127"/>
              </a:rPr>
              <a:t> </a:t>
            </a:r>
            <a:r>
              <a:rPr lang="en-US" altLang="ko-KR" i="0" dirty="0">
                <a:solidFill>
                  <a:schemeClr val="accent1">
                    <a:lumMod val="75000"/>
                  </a:schemeClr>
                </a:solidFill>
                <a:effectLst/>
                <a:latin typeface="Pristina" panose="03060402040406080204" pitchFamily="66" charset="0"/>
                <a:ea typeface="나눔스퀘어 ExtraBold" panose="020B0600000101010101" pitchFamily="50" charset="-127"/>
              </a:rPr>
              <a:t>(White space)</a:t>
            </a:r>
          </a:p>
          <a:p>
            <a:endParaRPr lang="en-US" altLang="ko-KR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맞춤 일러스트레이션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Pristina" panose="03060402040406080204" pitchFamily="66" charset="0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Pristina" panose="03060402040406080204" pitchFamily="66" charset="0"/>
                <a:ea typeface="나눔스퀘어 ExtraBold" panose="020B0600000101010101" pitchFamily="50" charset="-127"/>
              </a:rPr>
              <a:t>      </a:t>
            </a:r>
            <a:r>
              <a:rPr lang="en-US" altLang="ko-KR" i="0" dirty="0">
                <a:solidFill>
                  <a:schemeClr val="accent1">
                    <a:lumMod val="75000"/>
                  </a:schemeClr>
                </a:solidFill>
                <a:effectLst/>
                <a:latin typeface="Pristina" panose="03060402040406080204" pitchFamily="66" charset="0"/>
                <a:ea typeface="나눔스퀘어 ExtraBold" panose="020B0600000101010101" pitchFamily="50" charset="-127"/>
              </a:rPr>
              <a:t>(Custom illustrations)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  <a:p>
            <a:endParaRPr lang="ko-KR" altLang="en-US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그리드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i="0" dirty="0">
                <a:solidFill>
                  <a:schemeClr val="accent1">
                    <a:lumMod val="75000"/>
                  </a:schemeClr>
                </a:solidFill>
                <a:effectLst/>
                <a:latin typeface="Pristina" panose="03060402040406080204" pitchFamily="66" charset="0"/>
                <a:ea typeface="나눔스퀘어 ExtraBold" panose="020B0600000101010101" pitchFamily="50" charset="-127"/>
              </a:rPr>
              <a:t>(Grid design)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  <a:p>
            <a:endParaRPr lang="ko-KR" altLang="en-US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3E0DE-E929-74E0-2B9C-72F6CA794E0D}"/>
              </a:ext>
            </a:extLst>
          </p:cNvPr>
          <p:cNvSpPr txBox="1"/>
          <p:nvPr/>
        </p:nvSpPr>
        <p:spPr>
          <a:xfrm>
            <a:off x="6004575" y="3624971"/>
            <a:ext cx="4165053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굵은 폰트 </a:t>
            </a:r>
            <a:r>
              <a:rPr lang="en-US" altLang="ko-KR" i="0" dirty="0">
                <a:solidFill>
                  <a:schemeClr val="accent1">
                    <a:lumMod val="75000"/>
                  </a:schemeClr>
                </a:solidFill>
                <a:effectLst/>
                <a:latin typeface="Pristina" panose="03060402040406080204" pitchFamily="66" charset="0"/>
                <a:ea typeface="나눔스퀘어 ExtraBold" panose="020B0600000101010101" pitchFamily="50" charset="-127"/>
              </a:rPr>
              <a:t>(Bold fonts)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  <a:p>
            <a:endParaRPr lang="en-US" altLang="ko-KR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임팩트 있고 매력적인 스토리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500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  <a:p>
            <a:r>
              <a:rPr lang="en-US" altLang="ko-KR" i="0" dirty="0">
                <a:solidFill>
                  <a:schemeClr val="accent1">
                    <a:lumMod val="75000"/>
                  </a:schemeClr>
                </a:solidFill>
                <a:effectLst/>
                <a:latin typeface="Pristina" panose="03060402040406080204" pitchFamily="66" charset="0"/>
                <a:ea typeface="나눔스퀘어 ExtraBold" panose="020B0600000101010101" pitchFamily="50" charset="-127"/>
              </a:rPr>
              <a:t>       (Impactful, engaging stories)</a:t>
            </a:r>
          </a:p>
          <a:p>
            <a:endParaRPr lang="ko-KR" altLang="en-US" dirty="0">
              <a:solidFill>
                <a:schemeClr val="accent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i="0" dirty="0">
                <a:solidFill>
                  <a:schemeClr val="tx2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en-US" altLang="ko-KR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2022</a:t>
            </a:r>
            <a:r>
              <a:rPr lang="ko-KR" alt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컬러 트렌드 </a:t>
            </a:r>
            <a:r>
              <a:rPr lang="en-US" altLang="ko-KR" i="0" dirty="0">
                <a:solidFill>
                  <a:schemeClr val="accent1">
                    <a:lumMod val="75000"/>
                  </a:schemeClr>
                </a:solidFill>
                <a:effectLst/>
                <a:latin typeface="Pristina" panose="03060402040406080204" pitchFamily="66" charset="0"/>
                <a:ea typeface="나눔스퀘어 ExtraBold" panose="020B0600000101010101" pitchFamily="50" charset="-127"/>
              </a:rPr>
              <a:t>(2022 Color trend)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  <a:p>
            <a:endParaRPr lang="ko-KR" altLang="en-US" dirty="0">
              <a:solidFill>
                <a:schemeClr val="accent1">
                  <a:lumMod val="75000"/>
                </a:schemeClr>
              </a:solidFill>
              <a:latin typeface="Pristina" panose="03060402040406080204" pitchFamily="66" charset="0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62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4B30DB-A270-45B2-2A56-E757D967E448}"/>
              </a:ext>
            </a:extLst>
          </p:cNvPr>
          <p:cNvSpPr txBox="1"/>
          <p:nvPr/>
        </p:nvSpPr>
        <p:spPr>
          <a:xfrm>
            <a:off x="1912775" y="447867"/>
            <a:ext cx="181013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여백</a:t>
            </a:r>
            <a:endParaRPr lang="en-US" altLang="ko-KR" b="1" i="0" dirty="0">
              <a:solidFill>
                <a:schemeClr val="bg2">
                  <a:lumMod val="2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500" b="1" i="0" dirty="0">
              <a:solidFill>
                <a:schemeClr val="bg2">
                  <a:lumMod val="2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(White space)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76772-F7FF-8159-86FE-C322284247D5}"/>
              </a:ext>
            </a:extLst>
          </p:cNvPr>
          <p:cNvSpPr txBox="1"/>
          <p:nvPr/>
        </p:nvSpPr>
        <p:spPr>
          <a:xfrm>
            <a:off x="587829" y="1558214"/>
            <a:ext cx="4730618" cy="489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최근 웹사이트 디자인은 인쇄 잡지처럼 여백이라는 트렌드와 함께 미니멀리즘으로 돌아가는 형태를 보이고 있습니다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500" b="0" i="0" dirty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여백은 방문자들이 현재 페이지에서 다음 페이지로 이동할 수 있도록 유도합니다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또한 방문자들이 어떠한 사이트 요소로부터 산만함을 느끼지 않고 원하는 특정 액션에만 집중할 수 있도록 시각적인 환경을 만들어 줍니다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500" b="0" i="0" dirty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여백의 역할은 방문자들의 눈을 쉬게 만들어주고 편안하게 페이지 내 다른 요소로 자연스레 둘러볼 수 있게 해줍니다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35E80-86C7-9B57-CBF3-30367CF9398D}"/>
              </a:ext>
            </a:extLst>
          </p:cNvPr>
          <p:cNvSpPr txBox="1"/>
          <p:nvPr/>
        </p:nvSpPr>
        <p:spPr>
          <a:xfrm>
            <a:off x="139960" y="140090"/>
            <a:ext cx="52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5EEB93-DCEC-1D33-E6B1-1A0BDC677F64}"/>
              </a:ext>
            </a:extLst>
          </p:cNvPr>
          <p:cNvCxnSpPr/>
          <p:nvPr/>
        </p:nvCxnSpPr>
        <p:spPr>
          <a:xfrm>
            <a:off x="513181" y="1492898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AD4D06-A46F-CE6F-D10D-403EBF389100}"/>
              </a:ext>
            </a:extLst>
          </p:cNvPr>
          <p:cNvCxnSpPr>
            <a:cxnSpLocks/>
          </p:cNvCxnSpPr>
          <p:nvPr/>
        </p:nvCxnSpPr>
        <p:spPr>
          <a:xfrm>
            <a:off x="513181" y="1492898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27DFC35-DCF6-ED09-09D6-F7D9ECBBEA13}"/>
              </a:ext>
            </a:extLst>
          </p:cNvPr>
          <p:cNvCxnSpPr>
            <a:cxnSpLocks/>
          </p:cNvCxnSpPr>
          <p:nvPr/>
        </p:nvCxnSpPr>
        <p:spPr>
          <a:xfrm>
            <a:off x="5365104" y="5533052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AD7348-9A0E-2741-9F90-7FD61E3D09AC}"/>
              </a:ext>
            </a:extLst>
          </p:cNvPr>
          <p:cNvCxnSpPr>
            <a:cxnSpLocks/>
          </p:cNvCxnSpPr>
          <p:nvPr/>
        </p:nvCxnSpPr>
        <p:spPr>
          <a:xfrm>
            <a:off x="4873692" y="6083558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FDECDFB-8029-CC76-9CE9-37B62670E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3337"/>
            <a:ext cx="4988221" cy="23296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75CDF3-E24D-4AA0-FF39-7300633FE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39188"/>
            <a:ext cx="4988220" cy="29397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32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9A6183-B1DA-8567-7689-C43204C830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t="965" r="2751" b="9018"/>
          <a:stretch/>
        </p:blipFill>
        <p:spPr>
          <a:xfrm>
            <a:off x="6096001" y="3152775"/>
            <a:ext cx="5076824" cy="3028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25B72A-1C08-8BAB-EAC3-38F34DC28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3336"/>
            <a:ext cx="4988220" cy="23296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B30DB-A270-45B2-2A56-E757D967E448}"/>
              </a:ext>
            </a:extLst>
          </p:cNvPr>
          <p:cNvSpPr txBox="1"/>
          <p:nvPr/>
        </p:nvSpPr>
        <p:spPr>
          <a:xfrm>
            <a:off x="1543050" y="1267017"/>
            <a:ext cx="2657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맞춤 일러스트레이션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500" b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(Custom illustrations)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76772-F7FF-8159-86FE-C322284247D5}"/>
              </a:ext>
            </a:extLst>
          </p:cNvPr>
          <p:cNvSpPr txBox="1"/>
          <p:nvPr/>
        </p:nvSpPr>
        <p:spPr>
          <a:xfrm>
            <a:off x="587829" y="3063164"/>
            <a:ext cx="4730618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웹디자인에 진부한 비주얼의 스톡 이미지의 시대는 지나갔습니다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600" dirty="0"/>
            </a:br>
            <a:r>
              <a:rPr lang="ko-KR" altLang="en-US" sz="16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일러스트레이션은 브랜드와 웹사이트에 활력을 불어넣습니다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35E80-86C7-9B57-CBF3-30367CF9398D}"/>
              </a:ext>
            </a:extLst>
          </p:cNvPr>
          <p:cNvSpPr txBox="1"/>
          <p:nvPr/>
        </p:nvSpPr>
        <p:spPr>
          <a:xfrm>
            <a:off x="139960" y="140090"/>
            <a:ext cx="52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5EEB93-DCEC-1D33-E6B1-1A0BDC677F64}"/>
              </a:ext>
            </a:extLst>
          </p:cNvPr>
          <p:cNvCxnSpPr/>
          <p:nvPr/>
        </p:nvCxnSpPr>
        <p:spPr>
          <a:xfrm>
            <a:off x="513181" y="2997848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AD4D06-A46F-CE6F-D10D-403EBF389100}"/>
              </a:ext>
            </a:extLst>
          </p:cNvPr>
          <p:cNvCxnSpPr>
            <a:cxnSpLocks/>
          </p:cNvCxnSpPr>
          <p:nvPr/>
        </p:nvCxnSpPr>
        <p:spPr>
          <a:xfrm>
            <a:off x="513181" y="2997848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27DFC35-DCF6-ED09-09D6-F7D9ECBBEA13}"/>
              </a:ext>
            </a:extLst>
          </p:cNvPr>
          <p:cNvCxnSpPr>
            <a:cxnSpLocks/>
          </p:cNvCxnSpPr>
          <p:nvPr/>
        </p:nvCxnSpPr>
        <p:spPr>
          <a:xfrm>
            <a:off x="5365104" y="4485302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AD7348-9A0E-2741-9F90-7FD61E3D09AC}"/>
              </a:ext>
            </a:extLst>
          </p:cNvPr>
          <p:cNvCxnSpPr>
            <a:cxnSpLocks/>
          </p:cNvCxnSpPr>
          <p:nvPr/>
        </p:nvCxnSpPr>
        <p:spPr>
          <a:xfrm>
            <a:off x="4873692" y="5035808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59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7D88E7-3004-9FFC-F0D4-3205C7F7E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03336"/>
            <a:ext cx="4988220" cy="2334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B30DB-A270-45B2-2A56-E757D967E448}"/>
              </a:ext>
            </a:extLst>
          </p:cNvPr>
          <p:cNvSpPr txBox="1"/>
          <p:nvPr/>
        </p:nvSpPr>
        <p:spPr>
          <a:xfrm>
            <a:off x="1543050" y="1267017"/>
            <a:ext cx="2657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그리드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500" b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(Grid design)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76772-F7FF-8159-86FE-C322284247D5}"/>
              </a:ext>
            </a:extLst>
          </p:cNvPr>
          <p:cNvSpPr txBox="1"/>
          <p:nvPr/>
        </p:nvSpPr>
        <p:spPr>
          <a:xfrm>
            <a:off x="587829" y="3177464"/>
            <a:ext cx="4730618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많은 웹디자이너들은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2022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년에도 계속 그리드 디자인을 사용할 것이며 비대칭 레이아웃은 더욱 인기를 끌 것으로 보입니다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35E80-86C7-9B57-CBF3-30367CF9398D}"/>
              </a:ext>
            </a:extLst>
          </p:cNvPr>
          <p:cNvSpPr txBox="1"/>
          <p:nvPr/>
        </p:nvSpPr>
        <p:spPr>
          <a:xfrm>
            <a:off x="139960" y="140090"/>
            <a:ext cx="52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5EEB93-DCEC-1D33-E6B1-1A0BDC677F64}"/>
              </a:ext>
            </a:extLst>
          </p:cNvPr>
          <p:cNvCxnSpPr/>
          <p:nvPr/>
        </p:nvCxnSpPr>
        <p:spPr>
          <a:xfrm>
            <a:off x="513181" y="3093098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AD4D06-A46F-CE6F-D10D-403EBF389100}"/>
              </a:ext>
            </a:extLst>
          </p:cNvPr>
          <p:cNvCxnSpPr>
            <a:cxnSpLocks/>
          </p:cNvCxnSpPr>
          <p:nvPr/>
        </p:nvCxnSpPr>
        <p:spPr>
          <a:xfrm>
            <a:off x="513181" y="3093098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27DFC35-DCF6-ED09-09D6-F7D9ECBBEA13}"/>
              </a:ext>
            </a:extLst>
          </p:cNvPr>
          <p:cNvCxnSpPr>
            <a:cxnSpLocks/>
          </p:cNvCxnSpPr>
          <p:nvPr/>
        </p:nvCxnSpPr>
        <p:spPr>
          <a:xfrm>
            <a:off x="5365104" y="3799502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AD7348-9A0E-2741-9F90-7FD61E3D09AC}"/>
              </a:ext>
            </a:extLst>
          </p:cNvPr>
          <p:cNvCxnSpPr>
            <a:cxnSpLocks/>
          </p:cNvCxnSpPr>
          <p:nvPr/>
        </p:nvCxnSpPr>
        <p:spPr>
          <a:xfrm>
            <a:off x="4873692" y="4350008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2CC4C1D2-50DC-B8C1-A33F-C0B26C34A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05" y="3195797"/>
            <a:ext cx="4730615" cy="3351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4337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EE1B3B-DA47-7213-B246-585CDFD2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239188"/>
            <a:ext cx="4988219" cy="2959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2EF840-88C4-5C33-1602-C5A8C5E30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603337"/>
            <a:ext cx="4988219" cy="2337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B30DB-A270-45B2-2A56-E757D967E448}"/>
              </a:ext>
            </a:extLst>
          </p:cNvPr>
          <p:cNvSpPr txBox="1"/>
          <p:nvPr/>
        </p:nvSpPr>
        <p:spPr>
          <a:xfrm>
            <a:off x="1912775" y="1019367"/>
            <a:ext cx="181013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굵은 폰트</a:t>
            </a:r>
            <a:endParaRPr lang="en-US" altLang="ko-KR" b="1" i="0" dirty="0">
              <a:solidFill>
                <a:schemeClr val="bg2">
                  <a:lumMod val="2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500" b="1" i="0" dirty="0">
              <a:solidFill>
                <a:schemeClr val="bg2">
                  <a:lumMod val="2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(Bold fonts)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76772-F7FF-8159-86FE-C322284247D5}"/>
              </a:ext>
            </a:extLst>
          </p:cNvPr>
          <p:cNvSpPr txBox="1"/>
          <p:nvPr/>
        </p:nvSpPr>
        <p:spPr>
          <a:xfrm>
            <a:off x="587829" y="2129714"/>
            <a:ext cx="4730618" cy="385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2022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년 웹디자인 트렌드는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폰트와도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많은 관계가 있을 것입니다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500" b="0" i="0" dirty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San-serif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와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serif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폰트가 그 어느 때보다 많은 인기를 끌고 있으며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빈티지 타입이 브랜딩 분야에서 놀라울 정도로 주목을 받고 있습니다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500" b="0" i="0" dirty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브랜드 네임부터 랜딩 페이지 제목에 이르기까지 윤곽이 뚜렷한 폰트와 굵은 폰트 또한 여러 곳에서 보이고 있으며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 중 가장 두드러진 폰트 트렌드는 전면 텍스트입니다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35E80-86C7-9B57-CBF3-30367CF9398D}"/>
              </a:ext>
            </a:extLst>
          </p:cNvPr>
          <p:cNvSpPr txBox="1"/>
          <p:nvPr/>
        </p:nvSpPr>
        <p:spPr>
          <a:xfrm>
            <a:off x="139960" y="140090"/>
            <a:ext cx="52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5EEB93-DCEC-1D33-E6B1-1A0BDC677F64}"/>
              </a:ext>
            </a:extLst>
          </p:cNvPr>
          <p:cNvCxnSpPr/>
          <p:nvPr/>
        </p:nvCxnSpPr>
        <p:spPr>
          <a:xfrm>
            <a:off x="513181" y="2064398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AD4D06-A46F-CE6F-D10D-403EBF389100}"/>
              </a:ext>
            </a:extLst>
          </p:cNvPr>
          <p:cNvCxnSpPr>
            <a:cxnSpLocks/>
          </p:cNvCxnSpPr>
          <p:nvPr/>
        </p:nvCxnSpPr>
        <p:spPr>
          <a:xfrm>
            <a:off x="513181" y="2064398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27DFC35-DCF6-ED09-09D6-F7D9ECBBEA13}"/>
              </a:ext>
            </a:extLst>
          </p:cNvPr>
          <p:cNvCxnSpPr>
            <a:cxnSpLocks/>
          </p:cNvCxnSpPr>
          <p:nvPr/>
        </p:nvCxnSpPr>
        <p:spPr>
          <a:xfrm>
            <a:off x="5365104" y="5418752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AD7348-9A0E-2741-9F90-7FD61E3D09AC}"/>
              </a:ext>
            </a:extLst>
          </p:cNvPr>
          <p:cNvCxnSpPr>
            <a:cxnSpLocks/>
          </p:cNvCxnSpPr>
          <p:nvPr/>
        </p:nvCxnSpPr>
        <p:spPr>
          <a:xfrm>
            <a:off x="4873692" y="5969258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5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57DCB7-038F-6F87-1744-8967CFC7D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3336"/>
            <a:ext cx="4988219" cy="2323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B30DB-A270-45B2-2A56-E757D967E448}"/>
              </a:ext>
            </a:extLst>
          </p:cNvPr>
          <p:cNvSpPr txBox="1"/>
          <p:nvPr/>
        </p:nvSpPr>
        <p:spPr>
          <a:xfrm>
            <a:off x="1079205" y="828867"/>
            <a:ext cx="370522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임팩트 있고 매력적인 스토리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500" b="1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(Impactful, engaging stories)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76772-F7FF-8159-86FE-C322284247D5}"/>
              </a:ext>
            </a:extLst>
          </p:cNvPr>
          <p:cNvSpPr txBox="1"/>
          <p:nvPr/>
        </p:nvSpPr>
        <p:spPr>
          <a:xfrm>
            <a:off x="587829" y="2348789"/>
            <a:ext cx="4730618" cy="351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2022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년의 웹사이트는 브랜드의 이야기를 들려주는데 활용될 것입니다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500" b="0" i="0" dirty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사이트가 최신 웹사이트로 발전되기 위해서는 콘텐츠와 광고 캠페인에서 매력적인 이야기를 들려주어야 합니다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500" b="0" i="0" dirty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고급스러운 웹사이트 디자인과 매력적인 스토리를 갖춘다면 웹사이트는 타깃 고객들을 끌어들이고 그들을 전환시킬 수  있습니다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35E80-86C7-9B57-CBF3-30367CF9398D}"/>
              </a:ext>
            </a:extLst>
          </p:cNvPr>
          <p:cNvSpPr txBox="1"/>
          <p:nvPr/>
        </p:nvSpPr>
        <p:spPr>
          <a:xfrm>
            <a:off x="139960" y="140090"/>
            <a:ext cx="52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5EEB93-DCEC-1D33-E6B1-1A0BDC677F64}"/>
              </a:ext>
            </a:extLst>
          </p:cNvPr>
          <p:cNvCxnSpPr/>
          <p:nvPr/>
        </p:nvCxnSpPr>
        <p:spPr>
          <a:xfrm>
            <a:off x="513181" y="2283473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AD4D06-A46F-CE6F-D10D-403EBF389100}"/>
              </a:ext>
            </a:extLst>
          </p:cNvPr>
          <p:cNvCxnSpPr>
            <a:cxnSpLocks/>
          </p:cNvCxnSpPr>
          <p:nvPr/>
        </p:nvCxnSpPr>
        <p:spPr>
          <a:xfrm>
            <a:off x="513181" y="2283473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27DFC35-DCF6-ED09-09D6-F7D9ECBBEA13}"/>
              </a:ext>
            </a:extLst>
          </p:cNvPr>
          <p:cNvCxnSpPr>
            <a:cxnSpLocks/>
          </p:cNvCxnSpPr>
          <p:nvPr/>
        </p:nvCxnSpPr>
        <p:spPr>
          <a:xfrm>
            <a:off x="5365104" y="5323502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AD7348-9A0E-2741-9F90-7FD61E3D09AC}"/>
              </a:ext>
            </a:extLst>
          </p:cNvPr>
          <p:cNvCxnSpPr>
            <a:cxnSpLocks/>
          </p:cNvCxnSpPr>
          <p:nvPr/>
        </p:nvCxnSpPr>
        <p:spPr>
          <a:xfrm>
            <a:off x="4873692" y="5874008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7B6E8B5-1FCA-9CB8-FA15-BBA7C04F5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3057525"/>
            <a:ext cx="3533775" cy="34395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838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D0E3C4-FEC2-B615-7F1B-9F85971CC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3337"/>
            <a:ext cx="4988219" cy="2327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B30DB-A270-45B2-2A56-E757D967E448}"/>
              </a:ext>
            </a:extLst>
          </p:cNvPr>
          <p:cNvSpPr txBox="1"/>
          <p:nvPr/>
        </p:nvSpPr>
        <p:spPr>
          <a:xfrm>
            <a:off x="1440027" y="447867"/>
            <a:ext cx="2779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r>
              <a:rPr lang="ko-KR" altLang="en-US" b="1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컬러 트렌드</a:t>
            </a:r>
            <a:endParaRPr lang="en-US" altLang="ko-KR" b="1" i="0" dirty="0">
              <a:solidFill>
                <a:schemeClr val="bg2">
                  <a:lumMod val="2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500" b="1" i="0" dirty="0">
              <a:solidFill>
                <a:schemeClr val="bg2">
                  <a:lumMod val="25000"/>
                </a:schemeClr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b="1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(2022 Color trend)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76772-F7FF-8159-86FE-C322284247D5}"/>
              </a:ext>
            </a:extLst>
          </p:cNvPr>
          <p:cNvSpPr txBox="1"/>
          <p:nvPr/>
        </p:nvSpPr>
        <p:spPr>
          <a:xfrm>
            <a:off x="587829" y="1424864"/>
            <a:ext cx="4730618" cy="524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웹디자인 트렌드에 있어 빠질 수 없는 것이 컬러입니다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매년 새로운 인기 컬러가 나오기도 합니다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500" b="0" i="0" dirty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리서치 기관인 </a:t>
            </a:r>
            <a:r>
              <a:rPr lang="en-US" altLang="ko-KR" sz="1500" b="0" i="0" dirty="0" err="1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Venngage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2022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년에는 온라인에서의 컬러 트렌드가 점점 연해질 것이라고 밝혔습니다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500" b="0" i="0" dirty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그라디언트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(Gradients)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는 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년부터 계속 증가되는 추세이며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디자이너들은 이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그라디언트와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함께 더욱 깊이 있는 디자인 작업을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이어나가고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있습니다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그리고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그라데이션은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다양한 색상을 포함하고 있기 때문에 더욱더 많은 잠재 고객들을 </a:t>
            </a:r>
            <a:r>
              <a:rPr lang="ko-KR" altLang="en-US" sz="1500" b="0" i="0" dirty="0" err="1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타킷</a:t>
            </a:r>
            <a:r>
              <a:rPr lang="ko-KR" altLang="en-US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하는 것에 도움이 됩니다</a:t>
            </a:r>
            <a:r>
              <a:rPr lang="en-US" altLang="ko-KR" sz="1500" b="0" i="0" dirty="0">
                <a:solidFill>
                  <a:srgbClr val="212529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500" b="0" i="0" dirty="0">
              <a:solidFill>
                <a:srgbClr val="212529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35E80-86C7-9B57-CBF3-30367CF9398D}"/>
              </a:ext>
            </a:extLst>
          </p:cNvPr>
          <p:cNvSpPr txBox="1"/>
          <p:nvPr/>
        </p:nvSpPr>
        <p:spPr>
          <a:xfrm>
            <a:off x="139960" y="140090"/>
            <a:ext cx="522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5EEB93-DCEC-1D33-E6B1-1A0BDC677F64}"/>
              </a:ext>
            </a:extLst>
          </p:cNvPr>
          <p:cNvCxnSpPr/>
          <p:nvPr/>
        </p:nvCxnSpPr>
        <p:spPr>
          <a:xfrm>
            <a:off x="513181" y="1359548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3AD4D06-A46F-CE6F-D10D-403EBF389100}"/>
              </a:ext>
            </a:extLst>
          </p:cNvPr>
          <p:cNvCxnSpPr>
            <a:cxnSpLocks/>
          </p:cNvCxnSpPr>
          <p:nvPr/>
        </p:nvCxnSpPr>
        <p:spPr>
          <a:xfrm>
            <a:off x="513181" y="1359548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27DFC35-DCF6-ED09-09D6-F7D9ECBBEA13}"/>
              </a:ext>
            </a:extLst>
          </p:cNvPr>
          <p:cNvCxnSpPr>
            <a:cxnSpLocks/>
          </p:cNvCxnSpPr>
          <p:nvPr/>
        </p:nvCxnSpPr>
        <p:spPr>
          <a:xfrm>
            <a:off x="5365104" y="5694977"/>
            <a:ext cx="0" cy="55050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AD7348-9A0E-2741-9F90-7FD61E3D09AC}"/>
              </a:ext>
            </a:extLst>
          </p:cNvPr>
          <p:cNvCxnSpPr>
            <a:cxnSpLocks/>
          </p:cNvCxnSpPr>
          <p:nvPr/>
        </p:nvCxnSpPr>
        <p:spPr>
          <a:xfrm>
            <a:off x="4873692" y="6245483"/>
            <a:ext cx="49141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5E7567D-E78D-678C-D493-58EDC35E1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2094"/>
            <a:ext cx="5238750" cy="2713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28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997</Words>
  <Application>Microsoft Office PowerPoint</Application>
  <PresentationFormat>와이드스크린</PresentationFormat>
  <Paragraphs>156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Noto Sans KR</vt:lpstr>
      <vt:lpstr>나눔고딕</vt:lpstr>
      <vt:lpstr>나눔스퀘어</vt:lpstr>
      <vt:lpstr>나눔스퀘어 Bold</vt:lpstr>
      <vt:lpstr>나눔스퀘어 ExtraBold</vt:lpstr>
      <vt:lpstr>맑은 고딕</vt:lpstr>
      <vt:lpstr>Arial</vt:lpstr>
      <vt:lpstr>Pristina</vt:lpstr>
      <vt:lpstr>Office 테마</vt:lpstr>
      <vt:lpstr>트렌드 조사 및 트렌드 적용 보고서</vt:lpstr>
      <vt:lpstr>PowerPoint 프레젠테이션</vt:lpstr>
      <vt:lpstr>최근 웹 디자인 트렌드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분석</vt:lpstr>
      <vt:lpstr>PowerPoint 프레젠테이션</vt:lpstr>
      <vt:lpstr>장점과 단점</vt:lpstr>
      <vt:lpstr>PowerPoint 프레젠테이션</vt:lpstr>
      <vt:lpstr>경쟁 &amp; 관련 사이트 분석</vt:lpstr>
      <vt:lpstr>PowerPoint 프레젠테이션</vt:lpstr>
      <vt:lpstr>PowerPoint 프레젠테이션</vt:lpstr>
      <vt:lpstr>리뉴얼 시 반영할 트렌드</vt:lpstr>
      <vt:lpstr>PowerPoint 프레젠테이션</vt:lpstr>
      <vt:lpstr>출  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트렌드 조사 및 트렌드 적용 보고서</dc:title>
  <dc:creator>EZEN</dc:creator>
  <cp:lastModifiedBy>구 본용</cp:lastModifiedBy>
  <cp:revision>4</cp:revision>
  <dcterms:created xsi:type="dcterms:W3CDTF">2022-05-13T05:51:46Z</dcterms:created>
  <dcterms:modified xsi:type="dcterms:W3CDTF">2022-05-15T09:00:03Z</dcterms:modified>
</cp:coreProperties>
</file>